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4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7aa8084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7aa8084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will welcome everyone and remind them to put their name and organization in the chat box.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7aa8084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7aa8084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min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d56c113f1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d56c113f1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min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d56c113f1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d56c113f1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d56c113f1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d56c113f1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d56c113f1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d56c113f1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d56c113f1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d56c113f1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d56c113f1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d56c113f1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d56c113f1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d56c113f1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d56c113f1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d56c113f1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d56c113f1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d56c113f1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74ac763f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f74ac763f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Nayamin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d56c113f1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d56c113f1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d56c113f1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d56c113f1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d56c113f1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d56c113f1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7aa808439_0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7aa808439_0_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7aa80843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7aa80843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2 min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7aa80843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7aa80843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Wendy will share the results for the top vision and mission statement.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7aa808439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7aa808439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Wendy 2 min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7aa808439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7aa808439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2 min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7aa808439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7aa808439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Wendy reviews vocabulary 3 min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7aa808439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7aa808439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explains the Golden Circle 5 min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d56c113f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d56c113f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1" y="117325"/>
            <a:ext cx="8602125" cy="484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50453" cy="509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45477" cy="52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 idx="4294967295"/>
          </p:nvPr>
        </p:nvSpPr>
        <p:spPr>
          <a:xfrm>
            <a:off x="997425" y="152389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Welcome, Instructions for Zoom</a:t>
            </a:r>
            <a:endParaRPr sz="33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Bienvenidos</a:t>
            </a:r>
            <a:r>
              <a:rPr lang="en" sz="3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33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Instrucciones</a:t>
            </a:r>
            <a:r>
              <a:rPr lang="en" sz="33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Zoom</a:t>
            </a:r>
            <a:endParaRPr sz="33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294967295"/>
          </p:nvPr>
        </p:nvSpPr>
        <p:spPr>
          <a:xfrm>
            <a:off x="158225" y="1216000"/>
            <a:ext cx="713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the World Icon, Then Pick Your </a:t>
            </a:r>
            <a:r>
              <a:rPr lang="en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Prefered</a:t>
            </a:r>
            <a:r>
              <a:rPr lang="en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Language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Selecciona</a:t>
            </a:r>
            <a:r>
              <a:rPr lang="en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Icono</a:t>
            </a:r>
            <a:r>
              <a:rPr lang="en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Mundo, </a:t>
            </a:r>
            <a:r>
              <a:rPr lang="en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Elije</a:t>
            </a:r>
            <a:r>
              <a:rPr lang="en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 </a:t>
            </a:r>
            <a:r>
              <a:rPr lang="en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Idioma</a:t>
            </a:r>
            <a:r>
              <a:rPr lang="en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Preferido</a:t>
            </a:r>
            <a:endParaRPr sz="1700" b="0" i="0" u="none" strike="noStrike" cap="none" dirty="0">
              <a:solidFill>
                <a:schemeClr val="dk1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826" y="1955653"/>
            <a:ext cx="8839198" cy="35534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 rot="-10796772">
            <a:off x="5492932" y="1397301"/>
            <a:ext cx="319500" cy="495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t="78025" r="16826" b="3819"/>
          <a:stretch/>
        </p:blipFill>
        <p:spPr>
          <a:xfrm>
            <a:off x="165000" y="2460225"/>
            <a:ext cx="8914848" cy="109457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 rot="-5397232">
            <a:off x="6425113" y="2381136"/>
            <a:ext cx="372600" cy="849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4294967295"/>
          </p:nvPr>
        </p:nvSpPr>
        <p:spPr>
          <a:xfrm>
            <a:off x="107725" y="4350225"/>
            <a:ext cx="8972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Tech support: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6AA84F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Para Apoyo Técnico:</a:t>
            </a:r>
            <a:endParaRPr sz="1300" b="0" i="0" u="none" strike="noStrike" cap="none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4294967295"/>
          </p:nvPr>
        </p:nvSpPr>
        <p:spPr>
          <a:xfrm>
            <a:off x="259950" y="3679400"/>
            <a:ext cx="86241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meeting will have simultaneous interpreting, so you are welcome to comment in your native language.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junta será interpretada simultáneamente, así que le invitamos a que haga comentarios en su lenguaje nativo.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0" y="11112"/>
            <a:ext cx="9104501" cy="512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5"/>
          <p:cNvSpPr txBox="1">
            <a:spLocks noGrp="1"/>
          </p:cNvSpPr>
          <p:nvPr>
            <p:ph type="subTitle" idx="1"/>
          </p:nvPr>
        </p:nvSpPr>
        <p:spPr>
          <a:xfrm>
            <a:off x="231700" y="182875"/>
            <a:ext cx="8520600" cy="4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highlight>
                  <a:srgbClr val="FFD966"/>
                </a:highlight>
              </a:rPr>
              <a:t>Next Training:</a:t>
            </a:r>
            <a:endParaRPr sz="3600">
              <a:solidFill>
                <a:srgbClr val="000000"/>
              </a:solidFill>
              <a:highlight>
                <a:srgbClr val="FFD966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0000"/>
                </a:solidFill>
              </a:rPr>
              <a:t>REAP Training #5</a:t>
            </a:r>
            <a:endParaRPr sz="3600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0000"/>
                </a:solidFill>
              </a:rPr>
              <a:t>Forming a Policy Agenda</a:t>
            </a:r>
            <a:endParaRPr sz="3600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Tuesday, November 30th from 5:30-7pm</a:t>
            </a:r>
            <a:endParaRPr sz="30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Or</a:t>
            </a:r>
            <a:endParaRPr sz="30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Saturday, December 4th from 10-11:30am </a:t>
            </a:r>
            <a:endParaRPr sz="30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</a:t>
            </a:r>
            <a:r>
              <a:rPr lang="en" b="1">
                <a:solidFill>
                  <a:schemeClr val="lt1"/>
                </a:solidFill>
              </a:rPr>
              <a:t>AGENDA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598500" y="1439825"/>
            <a:ext cx="8277300" cy="3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b="1">
                <a:solidFill>
                  <a:srgbClr val="000000"/>
                </a:solidFill>
              </a:rPr>
              <a:t>Vision and Mission Voting Results</a:t>
            </a:r>
            <a:endParaRPr sz="2200" b="1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b="1">
                <a:solidFill>
                  <a:srgbClr val="000000"/>
                </a:solidFill>
              </a:rPr>
              <a:t>Group Norms</a:t>
            </a:r>
            <a:endParaRPr sz="2200" b="1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b="1">
                <a:solidFill>
                  <a:srgbClr val="000000"/>
                </a:solidFill>
              </a:rPr>
              <a:t>Meet the Presenters</a:t>
            </a:r>
            <a:endParaRPr sz="2200" b="1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b="1">
                <a:solidFill>
                  <a:srgbClr val="000000"/>
                </a:solidFill>
              </a:rPr>
              <a:t>Introduce Problems to Policies</a:t>
            </a:r>
            <a:endParaRPr sz="2200" b="1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b="1">
                <a:solidFill>
                  <a:srgbClr val="000000"/>
                </a:solidFill>
              </a:rPr>
              <a:t>Examples</a:t>
            </a:r>
            <a:endParaRPr sz="2200" b="1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b="1">
                <a:solidFill>
                  <a:srgbClr val="000000"/>
                </a:solidFill>
              </a:rPr>
              <a:t>Resident Engagement</a:t>
            </a:r>
            <a:endParaRPr sz="2200" b="1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b="1">
                <a:solidFill>
                  <a:srgbClr val="000000"/>
                </a:solidFill>
              </a:rPr>
              <a:t>Extended Learning and Next Steps</a:t>
            </a:r>
            <a:endParaRPr sz="2200" b="1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b="1">
                <a:solidFill>
                  <a:srgbClr val="000000"/>
                </a:solidFill>
              </a:rPr>
              <a:t>Community Resources</a:t>
            </a:r>
            <a:endParaRPr sz="22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835833" y="744575"/>
            <a:ext cx="7996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1"/>
          </p:nvPr>
        </p:nvSpPr>
        <p:spPr>
          <a:xfrm>
            <a:off x="698701" y="419850"/>
            <a:ext cx="7310100" cy="43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41" b="1">
                <a:solidFill>
                  <a:srgbClr val="000000"/>
                </a:solidFill>
              </a:rPr>
              <a:t>Let’s look at our results of our vision and mission statements…</a:t>
            </a:r>
            <a:endParaRPr sz="3741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41" b="1">
              <a:solidFill>
                <a:srgbClr val="00000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98650"/>
            <a:ext cx="8520600" cy="1367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Let’s review our norms...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479175" y="1245575"/>
            <a:ext cx="8520600" cy="3686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42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42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Be open to new ideas</a:t>
            </a:r>
            <a:endParaRPr sz="75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Listen to each speaker</a:t>
            </a:r>
            <a:endParaRPr sz="75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" sz="702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equal time for all to share</a:t>
            </a:r>
            <a:endParaRPr sz="75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In person meeting: Please keep your phone on silent, and if you </a:t>
            </a:r>
            <a:endParaRPr sz="75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need to answer the phone, please excuse yourself from the room.</a:t>
            </a:r>
            <a:endParaRPr sz="75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During a virtual meeting we encourage you to have the camera on </a:t>
            </a:r>
            <a:endParaRPr sz="75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to be fully engaged, </a:t>
            </a:r>
            <a:r>
              <a:rPr lang="en" sz="7521" b="1">
                <a:solidFill>
                  <a:srgbClr val="000000"/>
                </a:solidFill>
              </a:rPr>
              <a:t>keep </a:t>
            </a: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audio on </a:t>
            </a:r>
            <a:r>
              <a:rPr lang="en" sz="7521" b="1">
                <a:solidFill>
                  <a:srgbClr val="000000"/>
                </a:solidFill>
              </a:rPr>
              <a:t>mute</a:t>
            </a:r>
            <a:endParaRPr sz="75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Treat others the way you would like to be treated</a:t>
            </a:r>
            <a:endParaRPr sz="75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21" b="1">
                <a:solidFill>
                  <a:srgbClr val="000000"/>
                </a:solidFill>
              </a:rPr>
              <a:t>7. Use the hand icon if you have a question or comment, or put it in </a:t>
            </a:r>
            <a:endParaRPr sz="7521" b="1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21" b="1">
                <a:solidFill>
                  <a:srgbClr val="000000"/>
                </a:solidFill>
              </a:rPr>
              <a:t>    the chat.</a:t>
            </a:r>
            <a:endParaRPr sz="7521" b="1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1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214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209950" y="216375"/>
            <a:ext cx="8007600" cy="11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>
                <a:solidFill>
                  <a:srgbClr val="000000"/>
                </a:solidFill>
              </a:rPr>
              <a:t>OUTCOME FOR THIS TRAINING</a:t>
            </a:r>
            <a:r>
              <a:rPr lang="en" sz="3700"/>
              <a:t> training</a:t>
            </a:r>
            <a:endParaRPr sz="3700"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407100" y="1124675"/>
            <a:ext cx="5119500" cy="25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Today we will learn how to flex our power to identify a problem and move toward a policy change. 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600" y="2363900"/>
            <a:ext cx="3341949" cy="23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195825"/>
            <a:ext cx="8520600" cy="1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 b="1">
                <a:solidFill>
                  <a:schemeClr val="lt1"/>
                </a:solidFill>
              </a:rPr>
              <a:t>Vocabulary</a:t>
            </a:r>
            <a:endParaRPr sz="2100" b="1">
              <a:solidFill>
                <a:schemeClr val="lt1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266625"/>
            <a:ext cx="8520600" cy="24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81" b="1">
                <a:solidFill>
                  <a:srgbClr val="000000"/>
                </a:solidFill>
              </a:rPr>
              <a:t>System- </a:t>
            </a:r>
            <a:r>
              <a:rPr lang="en" sz="3581" b="1">
                <a:solidFill>
                  <a:srgbClr val="4A86E8"/>
                </a:solidFill>
              </a:rPr>
              <a:t>a set of things working together as parts of an interconnecting network</a:t>
            </a:r>
            <a:endParaRPr sz="3581" b="1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581" b="1">
                <a:solidFill>
                  <a:srgbClr val="000000"/>
                </a:solidFill>
              </a:rPr>
              <a:t>Policy- </a:t>
            </a:r>
            <a:r>
              <a:rPr lang="en" sz="3581" b="1">
                <a:solidFill>
                  <a:srgbClr val="4A86E8"/>
                </a:solidFill>
              </a:rPr>
              <a:t>a course or principle of action adopted or proposed by a government,</a:t>
            </a:r>
            <a:endParaRPr sz="3581" b="1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581" b="1">
                <a:solidFill>
                  <a:srgbClr val="4A86E8"/>
                </a:solidFill>
              </a:rPr>
              <a:t>            party, business or individual.</a:t>
            </a:r>
            <a:endParaRPr sz="3581" b="1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581" b="1">
                <a:solidFill>
                  <a:srgbClr val="000000"/>
                </a:solidFill>
              </a:rPr>
              <a:t>Values</a:t>
            </a:r>
            <a:r>
              <a:rPr lang="en" sz="3581">
                <a:solidFill>
                  <a:srgbClr val="000000"/>
                </a:solidFill>
              </a:rPr>
              <a:t>- </a:t>
            </a:r>
            <a:r>
              <a:rPr lang="en" sz="3581" b="1">
                <a:solidFill>
                  <a:srgbClr val="4A86E8"/>
                </a:solidFill>
              </a:rPr>
              <a:t>one’s judgement of what is important in life</a:t>
            </a:r>
            <a:endParaRPr sz="3581" b="1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20" b="1">
                <a:solidFill>
                  <a:srgbClr val="000000"/>
                </a:solidFill>
              </a:rPr>
              <a:t>Why, How, What?</a:t>
            </a:r>
            <a:endParaRPr sz="3120" b="1">
              <a:solidFill>
                <a:srgbClr val="000000"/>
              </a:solidFill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021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“</a:t>
            </a:r>
            <a:r>
              <a:rPr lang="en" sz="2000" b="1">
                <a:solidFill>
                  <a:srgbClr val="000000"/>
                </a:solidFill>
              </a:rPr>
              <a:t>Why</a:t>
            </a:r>
            <a:r>
              <a:rPr lang="en" sz="2000">
                <a:solidFill>
                  <a:srgbClr val="000000"/>
                </a:solidFill>
              </a:rPr>
              <a:t>” will always drive this work with the vision in mind created with our values. 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“</a:t>
            </a:r>
            <a:r>
              <a:rPr lang="en" sz="2000" b="1">
                <a:solidFill>
                  <a:srgbClr val="000000"/>
                </a:solidFill>
              </a:rPr>
              <a:t>How</a:t>
            </a:r>
            <a:r>
              <a:rPr lang="en" sz="2000">
                <a:solidFill>
                  <a:srgbClr val="000000"/>
                </a:solidFill>
              </a:rPr>
              <a:t>” will include our mission statement and goals to achieve in this process.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“</a:t>
            </a:r>
            <a:r>
              <a:rPr lang="en" sz="2000" b="1">
                <a:solidFill>
                  <a:srgbClr val="000000"/>
                </a:solidFill>
              </a:rPr>
              <a:t>What</a:t>
            </a:r>
            <a:r>
              <a:rPr lang="en" sz="2000">
                <a:solidFill>
                  <a:srgbClr val="000000"/>
                </a:solidFill>
              </a:rPr>
              <a:t>” is the product we will create in the end together. </a:t>
            </a:r>
            <a:endParaRPr sz="20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b="1">
                <a:solidFill>
                  <a:srgbClr val="000000"/>
                </a:solidFill>
              </a:rPr>
              <a:t>These are the Big Ideas!</a:t>
            </a:r>
            <a:endParaRPr sz="2000" b="1">
              <a:solidFill>
                <a:srgbClr val="000000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525" y="1089275"/>
            <a:ext cx="2961650" cy="26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442</Words>
  <Application>Microsoft Office PowerPoint</Application>
  <PresentationFormat>On-screen Show (16:9)</PresentationFormat>
  <Paragraphs>69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Times New Roman</vt:lpstr>
      <vt:lpstr>Simple Dark</vt:lpstr>
      <vt:lpstr>PowerPoint Presentation</vt:lpstr>
      <vt:lpstr>Welcome, Instructions for Zoom Bienvenidos, Instrucciones para Zoom</vt:lpstr>
      <vt:lpstr>                                     AGENDA</vt:lpstr>
      <vt:lpstr>PowerPoint Presentation</vt:lpstr>
      <vt:lpstr> Let’s review our norms...</vt:lpstr>
      <vt:lpstr>OUTCOME FOR THIS TRAINING training</vt:lpstr>
      <vt:lpstr>Vocabulary</vt:lpstr>
      <vt:lpstr>Why, How, What?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modified xsi:type="dcterms:W3CDTF">2021-11-04T03:59:19Z</dcterms:modified>
  <cp:category/>
</cp:coreProperties>
</file>